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5" r:id="rId1"/>
  </p:sldMasterIdLst>
  <p:notesMasterIdLst>
    <p:notesMasterId r:id="rId30"/>
  </p:notesMasterIdLst>
  <p:sldIdLst>
    <p:sldId id="256" r:id="rId2"/>
    <p:sldId id="257" r:id="rId3"/>
    <p:sldId id="261" r:id="rId4"/>
    <p:sldId id="264" r:id="rId5"/>
    <p:sldId id="265" r:id="rId6"/>
    <p:sldId id="266" r:id="rId7"/>
    <p:sldId id="267" r:id="rId8"/>
    <p:sldId id="283" r:id="rId9"/>
    <p:sldId id="299" r:id="rId10"/>
    <p:sldId id="300" r:id="rId11"/>
    <p:sldId id="301" r:id="rId12"/>
    <p:sldId id="302" r:id="rId13"/>
    <p:sldId id="303" r:id="rId14"/>
    <p:sldId id="304" r:id="rId15"/>
    <p:sldId id="305" r:id="rId16"/>
    <p:sldId id="306" r:id="rId17"/>
    <p:sldId id="307" r:id="rId18"/>
    <p:sldId id="308" r:id="rId19"/>
    <p:sldId id="309" r:id="rId20"/>
    <p:sldId id="268" r:id="rId21"/>
    <p:sldId id="278" r:id="rId22"/>
    <p:sldId id="296" r:id="rId23"/>
    <p:sldId id="297" r:id="rId24"/>
    <p:sldId id="298" r:id="rId25"/>
    <p:sldId id="292" r:id="rId26"/>
    <p:sldId id="291" r:id="rId27"/>
    <p:sldId id="295" r:id="rId28"/>
    <p:sldId id="294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000"/>
    <a:srgbClr val="FF99FF"/>
    <a:srgbClr val="FF66FF"/>
    <a:srgbClr val="FF9900"/>
    <a:srgbClr val="BE7A5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90" y="5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4F3301-1A11-4C95-988E-4468D43A4F3B}" type="datetimeFigureOut">
              <a:rPr lang="en-CA" smtClean="0"/>
              <a:t>2018-04-10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AD3FC5-0F64-40EA-8EF7-A050560B58D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334404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accent2">
            <a:lumMod val="75000"/>
            <a:alpha val="2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1" cy="6858001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169727" y="332653"/>
            <a:ext cx="4682836" cy="3471429"/>
          </a:xfrm>
        </p:spPr>
        <p:txBody>
          <a:bodyPr anchor="b"/>
          <a:lstStyle>
            <a:lvl1pPr algn="r"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169727" y="4164013"/>
            <a:ext cx="4682836" cy="1655762"/>
          </a:xfrm>
        </p:spPr>
        <p:txBody>
          <a:bodyPr/>
          <a:lstStyle>
            <a:lvl1pPr marL="0" indent="0" algn="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CA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109363" y="6179705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fld id="{27E4458E-D92E-42B0-8ED0-1D20F3C890E4}" type="datetime1">
              <a:rPr lang="en-CA" smtClean="0"/>
              <a:t>2018-04-10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9081643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6000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6000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AE9E3-9AA9-4B5C-9694-069684B4AF49}" type="datetime1">
              <a:rPr lang="en-CA" smtClean="0"/>
              <a:t>2018-04-10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Canada Car Accident 1999 - 2014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BA573-75C7-4F76-9E41-A029C3D4CF0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470103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4543D-8BDF-497C-A3E5-0725D6551A28}" type="datetime1">
              <a:rPr lang="en-CA" smtClean="0"/>
              <a:t>2018-04-10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Canada Car Accident 1999 - 2014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BA573-75C7-4F76-9E41-A029C3D4CF0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573854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8F99F3-1ADF-4B1D-B517-281C950575A6}" type="datetime1">
              <a:rPr lang="en-CA" smtClean="0"/>
              <a:t>2018-04-10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Canada Car Accident 1999 - 2014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BA573-75C7-4F76-9E41-A029C3D4CF0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38334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334000" y="0"/>
            <a:ext cx="6858000" cy="6858000"/>
          </a:xfrm>
          <a:prstGeom prst="rect">
            <a:avLst/>
          </a:prstGeom>
          <a:noFill/>
          <a:effectLst>
            <a:glow>
              <a:schemeClr val="bg1"/>
            </a:glow>
          </a:effectLst>
        </p:spPr>
      </p:pic>
      <p:sp>
        <p:nvSpPr>
          <p:cNvPr id="11" name="Rectangle 10"/>
          <p:cNvSpPr/>
          <p:nvPr userDrawn="1"/>
        </p:nvSpPr>
        <p:spPr>
          <a:xfrm>
            <a:off x="5333999" y="0"/>
            <a:ext cx="6858001" cy="6858000"/>
          </a:xfrm>
          <a:prstGeom prst="rect">
            <a:avLst/>
          </a:prstGeom>
          <a:solidFill>
            <a:srgbClr val="BE7A52">
              <a:alpha val="80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>
            <a:clrChange>
              <a:clrFrom>
                <a:srgbClr val="FFFEF6"/>
              </a:clrFrom>
              <a:clrTo>
                <a:srgbClr val="FFFEF6">
                  <a:alpha val="0"/>
                </a:srgbClr>
              </a:clrTo>
            </a:clrChange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533104"/>
          </a:xfrm>
          <a:prstGeom prst="rect">
            <a:avLst/>
          </a:prstGeom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6000" y="216000"/>
            <a:ext cx="10800000" cy="1296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6000" y="1836000"/>
            <a:ext cx="4490977" cy="43588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76000" y="6336000"/>
            <a:ext cx="1231257" cy="365125"/>
          </a:xfrm>
        </p:spPr>
        <p:txBody>
          <a:bodyPr/>
          <a:lstStyle/>
          <a:p>
            <a:fld id="{8B65A117-9AD8-4CB7-AE1C-DFF8007FE590}" type="datetime1">
              <a:rPr lang="en-CA" smtClean="0"/>
              <a:t>2018-04-10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55157" y="6336000"/>
            <a:ext cx="3114553" cy="365125"/>
          </a:xfrm>
        </p:spPr>
        <p:txBody>
          <a:bodyPr/>
          <a:lstStyle/>
          <a:p>
            <a:r>
              <a:rPr lang="en-CA"/>
              <a:t>Canada Car Accident 1999 - 2014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89334" y="6336000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C803986-43CF-4183-971E-FBE684FCDBEF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2816129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E54EA-8D4C-4FED-9507-2FCA8636D5A2}" type="datetime1">
              <a:rPr lang="en-CA" smtClean="0"/>
              <a:t>2018-04-10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Canada Car Accident 1999 - 2014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BA573-75C7-4F76-9E41-A029C3D4CF0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078418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A85FF-BB48-4CC9-AF14-C242DCDF78DB}" type="datetime1">
              <a:rPr lang="en-CA" smtClean="0"/>
              <a:t>2018-04-10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Canada Car Accident 1999 - 2014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BA573-75C7-4F76-9E41-A029C3D4CF0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398661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760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19C6C-815E-4582-B785-622ECEAA2A8E}" type="datetime1">
              <a:rPr lang="en-CA" smtClean="0"/>
              <a:t>2018-04-10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Canada Car Accident 1999 - 2014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BA573-75C7-4F76-9E41-A029C3D4CF0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684137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6000" y="365125"/>
            <a:ext cx="108000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6000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76000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6CADB-47F3-466F-8919-9C35DF245FCC}" type="datetime1">
              <a:rPr lang="en-CA" smtClean="0"/>
              <a:t>2018-04-10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Canada Car Accident 1999 - 2014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BA573-75C7-4F76-9E41-A029C3D4CF0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821193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95194-5635-4530-A721-E52EBC14514B}" type="datetime1">
              <a:rPr lang="en-CA" smtClean="0"/>
              <a:t>2018-04-10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Canada Car Accident 1999 - 2014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BA573-75C7-4F76-9E41-A029C3D4CF0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370143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5348EC-5CF7-4EA4-BBD1-D41539E4ED3B}" type="datetime1">
              <a:rPr lang="en-CA" smtClean="0"/>
              <a:t>2018-04-10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Canada Car Accident 1999 - 2014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BA573-75C7-4F76-9E41-A029C3D4CF0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966069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6000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6000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060F8-CBB0-4EAF-A72A-DCED4B4705ED}" type="datetime1">
              <a:rPr lang="en-CA" smtClean="0"/>
              <a:t>2018-04-10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Canada Car Accident 1999 - 2014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BA573-75C7-4F76-9E41-A029C3D4CF0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685282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microsoft.com/office/2007/relationships/hdphoto" Target="../media/hdphoto1.wdp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4">
            <a:clrChange>
              <a:clrFrom>
                <a:srgbClr val="FFFEF6"/>
              </a:clrFrom>
              <a:clrTo>
                <a:srgbClr val="FFFEF6">
                  <a:alpha val="0"/>
                </a:srgbClr>
              </a:clrTo>
            </a:clrChange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533104"/>
          </a:xfrm>
          <a:prstGeom prst="rect">
            <a:avLst/>
          </a:prstGeom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76000" y="216000"/>
            <a:ext cx="10800000" cy="1296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08360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76000" y="6356350"/>
            <a:ext cx="28242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AE01DC-E3A3-4D84-9A90-57D8C15F8D02}" type="datetime1">
              <a:rPr lang="en-CA" smtClean="0"/>
              <a:t>2018-04-10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CA"/>
              <a:t>Canada Car Accident 1999 - 2014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5BA573-75C7-4F76-9E41-A029C3D4CF0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293408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6" r:id="rId1"/>
    <p:sldLayoutId id="2147483797" r:id="rId2"/>
    <p:sldLayoutId id="2147483807" r:id="rId3"/>
    <p:sldLayoutId id="2147483798" r:id="rId4"/>
    <p:sldLayoutId id="2147483799" r:id="rId5"/>
    <p:sldLayoutId id="2147483800" r:id="rId6"/>
    <p:sldLayoutId id="2147483801" r:id="rId7"/>
    <p:sldLayoutId id="2147483802" r:id="rId8"/>
    <p:sldLayoutId id="2147483803" r:id="rId9"/>
    <p:sldLayoutId id="2147483804" r:id="rId10"/>
    <p:sldLayoutId id="2147483805" r:id="rId11"/>
    <p:sldLayoutId id="2147483806" r:id="rId1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 anchor="ctr">
            <a:normAutofit/>
          </a:bodyPr>
          <a:lstStyle/>
          <a:p>
            <a:r>
              <a:rPr lang="en-CA" dirty="0">
                <a:latin typeface="Aharoni" panose="02010803020104030203" pitchFamily="2" charset="-79"/>
                <a:cs typeface="Aharoni" panose="02010803020104030203" pitchFamily="2" charset="-79"/>
              </a:rPr>
              <a:t>Canada Car Accident</a:t>
            </a:r>
            <a:br>
              <a:rPr lang="en-CA" dirty="0"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CA" dirty="0">
                <a:latin typeface="Aharoni" panose="02010803020104030203" pitchFamily="2" charset="-79"/>
                <a:cs typeface="Aharoni" panose="02010803020104030203" pitchFamily="2" charset="-79"/>
              </a:rPr>
              <a:t>1999 - 2014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CA" dirty="0"/>
              <a:t>Boris Korotkov</a:t>
            </a:r>
          </a:p>
          <a:p>
            <a:r>
              <a:rPr lang="en-CA" dirty="0"/>
              <a:t>Chaewon Kim</a:t>
            </a:r>
          </a:p>
          <a:p>
            <a:r>
              <a:rPr lang="en-CA" dirty="0"/>
              <a:t>Patricia Luo</a:t>
            </a:r>
          </a:p>
          <a:p>
            <a:r>
              <a:rPr lang="en-CA" dirty="0"/>
              <a:t>Ryan He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0C9299-DD54-459C-82DD-722B22C80F08}" type="datetime1">
              <a:rPr lang="en-CA" smtClean="0"/>
              <a:t>2018-04-10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668535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2400" b="0" i="1" dirty="0"/>
              <a:t>Analysis - 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3.</a:t>
            </a:r>
            <a:r>
              <a:rPr lang="en-CA" dirty="0"/>
              <a:t> Road configuration, weather and traffic control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5A117-9AD8-4CB7-AE1C-DFF8007FE590}" type="datetime1">
              <a:rPr lang="en-CA" smtClean="0"/>
              <a:t>2018-04-10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dirty="0"/>
              <a:t>Canada Car Accident 1999 - 2014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03986-43CF-4183-971E-FBE684FCDBEF}" type="slidenum">
              <a:rPr lang="en-CA" smtClean="0"/>
              <a:pPr/>
              <a:t>10</a:t>
            </a:fld>
            <a:endParaRPr lang="en-CA" dirty="0"/>
          </a:p>
        </p:txBody>
      </p:sp>
      <p:pic>
        <p:nvPicPr>
          <p:cNvPr id="3074" name="Picture 2" descr="https://raw.githubusercontent.com/rynho/3250-G3/master/plots/Boris/severity%20by%20road%20configuration.png">
            <a:extLst>
              <a:ext uri="{FF2B5EF4-FFF2-40B4-BE49-F238E27FC236}">
                <a16:creationId xmlns:a16="http://schemas.microsoft.com/office/drawing/2014/main" xmlns="" id="{C9D8F0DE-0A78-4D26-A31C-4412B2166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8480" y="2008864"/>
            <a:ext cx="8181867" cy="3776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raw.githubusercontent.com/rynho/3250-G3/master/plots/Boris/severity%20by%20traffic%20control.png">
            <a:extLst>
              <a:ext uri="{FF2B5EF4-FFF2-40B4-BE49-F238E27FC236}">
                <a16:creationId xmlns:a16="http://schemas.microsoft.com/office/drawing/2014/main" xmlns="" id="{C8FFE627-594C-4619-953E-80A5AA6C58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2143" y="1931301"/>
            <a:ext cx="8897768" cy="3870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s://raw.githubusercontent.com/rynho/3250-G3/master/plots/Boris/severity%20by%20weather%20condition.png">
            <a:extLst>
              <a:ext uri="{FF2B5EF4-FFF2-40B4-BE49-F238E27FC236}">
                <a16:creationId xmlns:a16="http://schemas.microsoft.com/office/drawing/2014/main" xmlns="" id="{FE0B7E69-00D2-42A3-A293-2B3136910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9499" y="1927153"/>
            <a:ext cx="8181867" cy="3365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7283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b="0" i="1" dirty="0"/>
              <a:t>Analysis - 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4. </a:t>
            </a:r>
            <a:r>
              <a:rPr lang="en-CA" dirty="0"/>
              <a:t>Road Alignment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5A117-9AD8-4CB7-AE1C-DFF8007FE590}" type="datetime1">
              <a:rPr lang="en-CA" smtClean="0"/>
              <a:t>2018-04-10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Canada Car Accident 1999 - 2014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03986-43CF-4183-971E-FBE684FCDBEF}" type="slidenum">
              <a:rPr lang="en-CA" smtClean="0"/>
              <a:pPr/>
              <a:t>11</a:t>
            </a:fld>
            <a:endParaRPr lang="en-CA" dirty="0"/>
          </a:p>
        </p:txBody>
      </p:sp>
      <p:pic>
        <p:nvPicPr>
          <p:cNvPr id="4098" name="Picture 2" descr="https://raw.githubusercontent.com/rynho/3250-G3/master/plots/Ryan/R1.2.png">
            <a:extLst>
              <a:ext uri="{FF2B5EF4-FFF2-40B4-BE49-F238E27FC236}">
                <a16:creationId xmlns:a16="http://schemas.microsoft.com/office/drawing/2014/main" xmlns="" id="{F9C3D4A4-BEDB-4175-B155-2D6C2D5EC5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4368" y="2119814"/>
            <a:ext cx="8839200" cy="3171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R1.4.png">
            <a:extLst>
              <a:ext uri="{FF2B5EF4-FFF2-40B4-BE49-F238E27FC236}">
                <a16:creationId xmlns:a16="http://schemas.microsoft.com/office/drawing/2014/main" xmlns="" id="{13B02729-E3B6-4C48-98A4-58E7FAAA8B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2240" y="1647357"/>
            <a:ext cx="6307519" cy="4708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8596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503FD052-71A4-4198-926C-E862C4BAAE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E54EA-8D4C-4FED-9507-2FCA8636D5A2}" type="datetime1">
              <a:rPr lang="en-CA" smtClean="0"/>
              <a:t>2018-04-10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D7E3C0D-1413-4734-96E7-25DA400700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Canada Car Accident 1999 - 2014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146AD981-920C-49B9-99C1-2510A29645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BA573-75C7-4F76-9E41-A029C3D4CF07}" type="slidenum">
              <a:rPr lang="en-CA" smtClean="0"/>
              <a:t>12</a:t>
            </a:fld>
            <a:endParaRPr lang="en-CA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xmlns="" id="{C1493C17-8AF3-47C9-9525-B1C7BB0482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b="0" i="1" dirty="0"/>
              <a:t>Analysis - 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5. </a:t>
            </a:r>
            <a:r>
              <a:rPr lang="en-CA" dirty="0"/>
              <a:t>Vehicle Type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xmlns="" id="{7D948BF7-4A44-408B-A408-2A7336610365}"/>
              </a:ext>
            </a:extLst>
          </p:cNvPr>
          <p:cNvGrpSpPr/>
          <p:nvPr/>
        </p:nvGrpSpPr>
        <p:grpSpPr>
          <a:xfrm>
            <a:off x="1988111" y="1694759"/>
            <a:ext cx="8203741" cy="4635692"/>
            <a:chOff x="2798983" y="1568277"/>
            <a:chExt cx="8022291" cy="4581525"/>
          </a:xfrm>
        </p:grpSpPr>
        <p:pic>
          <p:nvPicPr>
            <p:cNvPr id="10242" name="Picture 2" descr="https://raw.githubusercontent.com/rynho/3250-G3/master/plots/Ryan/R2.1_5.png">
              <a:extLst>
                <a:ext uri="{FF2B5EF4-FFF2-40B4-BE49-F238E27FC236}">
                  <a16:creationId xmlns:a16="http://schemas.microsoft.com/office/drawing/2014/main" xmlns="" id="{A9DF555F-8FFD-408F-A884-7F6E259AAB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8983" y="4139742"/>
              <a:ext cx="8022291" cy="20100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48" name="Picture 8" descr="https://raw.githubusercontent.com/rynho/3250-G3/master/plots/Ryan/R2.1_4.png">
              <a:extLst>
                <a:ext uri="{FF2B5EF4-FFF2-40B4-BE49-F238E27FC236}">
                  <a16:creationId xmlns:a16="http://schemas.microsoft.com/office/drawing/2014/main" xmlns="" id="{23D70DD9-767C-4EEE-8C6D-1810789089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8983" y="1568277"/>
              <a:ext cx="8022291" cy="2263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xmlns="" id="{7E208EA8-8FA2-4B29-8DA6-C071F437B71A}"/>
              </a:ext>
            </a:extLst>
          </p:cNvPr>
          <p:cNvGrpSpPr/>
          <p:nvPr/>
        </p:nvGrpSpPr>
        <p:grpSpPr>
          <a:xfrm>
            <a:off x="1809955" y="1567745"/>
            <a:ext cx="8560051" cy="4826784"/>
            <a:chOff x="1562180" y="1457958"/>
            <a:chExt cx="9067639" cy="4635007"/>
          </a:xfrm>
        </p:grpSpPr>
        <p:pic>
          <p:nvPicPr>
            <p:cNvPr id="10244" name="Picture 4" descr="https://raw.githubusercontent.com/rynho/3250-G3/master/plots/Ryan/R2.1_3.png">
              <a:extLst>
                <a:ext uri="{FF2B5EF4-FFF2-40B4-BE49-F238E27FC236}">
                  <a16:creationId xmlns:a16="http://schemas.microsoft.com/office/drawing/2014/main" xmlns="" id="{42742938-D44E-4A47-A034-A839566016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62180" y="3829365"/>
              <a:ext cx="9067639" cy="2263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50" name="Picture 10" descr="https://raw.githubusercontent.com/rynho/3250-G3/master/plots/Ryan/R2.1.png">
              <a:extLst>
                <a:ext uri="{FF2B5EF4-FFF2-40B4-BE49-F238E27FC236}">
                  <a16:creationId xmlns:a16="http://schemas.microsoft.com/office/drawing/2014/main" xmlns="" id="{404CD1C2-173D-4196-A741-82B712DD19B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62180" y="1457958"/>
              <a:ext cx="9067639" cy="22636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532992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627FEE0D-BC1E-4836-B15E-049AA87B7A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E54EA-8D4C-4FED-9507-2FCA8636D5A2}" type="datetime1">
              <a:rPr lang="en-CA" smtClean="0"/>
              <a:t>2018-04-10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9B7393D5-8210-44ED-BA78-B784958991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Canada Car Accident 1999 - 2014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DE236076-5C87-414D-8318-993FEE9E4F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BA573-75C7-4F76-9E41-A029C3D4CF07}" type="slidenum">
              <a:rPr lang="en-CA" smtClean="0"/>
              <a:t>13</a:t>
            </a:fld>
            <a:endParaRPr lang="en-CA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xmlns="" id="{B053787A-330F-4CEB-9FB5-76477D92B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216000"/>
            <a:ext cx="10800000" cy="1296000"/>
          </a:xfrm>
        </p:spPr>
        <p:txBody>
          <a:bodyPr>
            <a:normAutofit/>
          </a:bodyPr>
          <a:lstStyle/>
          <a:p>
            <a:r>
              <a:rPr lang="en-US" sz="2400" b="0" i="1" dirty="0"/>
              <a:t>Analysis - 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5. </a:t>
            </a:r>
            <a:r>
              <a:rPr lang="en-CA" dirty="0"/>
              <a:t>Vehicle Type &amp; Severity</a:t>
            </a:r>
          </a:p>
        </p:txBody>
      </p:sp>
      <p:pic>
        <p:nvPicPr>
          <p:cNvPr id="9218" name="Picture 2" descr="https://raw.githubusercontent.com/rynho/3250-G3/master/plots/Ryan/R2.2.png">
            <a:extLst>
              <a:ext uri="{FF2B5EF4-FFF2-40B4-BE49-F238E27FC236}">
                <a16:creationId xmlns:a16="http://schemas.microsoft.com/office/drawing/2014/main" xmlns="" id="{59C747F9-1A8A-4940-9805-929DD8D2DA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7470" y="2191851"/>
            <a:ext cx="9477059" cy="3933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96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6A0F80D2-DFE4-4A13-9982-1980152B28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E54EA-8D4C-4FED-9507-2FCA8636D5A2}" type="datetime1">
              <a:rPr lang="en-CA" smtClean="0"/>
              <a:t>2018-04-10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F4650D8A-B478-473B-B538-D932486042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Canada Car Accident 1999 - 2014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237422B8-86B2-485D-8775-ED0ACFA6F4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BA573-75C7-4F76-9E41-A029C3D4CF07}" type="slidenum">
              <a:rPr lang="en-CA" smtClean="0"/>
              <a:t>14</a:t>
            </a:fld>
            <a:endParaRPr lang="en-CA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xmlns="" id="{9F7973ED-B74B-4645-9FCD-2F5512F3CE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b="0" i="1" dirty="0"/>
              <a:t>Analysis - 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6. </a:t>
            </a:r>
            <a:r>
              <a:rPr lang="en-CA" dirty="0"/>
              <a:t>Vehicle Model Year</a:t>
            </a:r>
          </a:p>
        </p:txBody>
      </p:sp>
      <p:pic>
        <p:nvPicPr>
          <p:cNvPr id="8194" name="Picture 2" descr="https://raw.githubusercontent.com/rynho/3250-G3/master/plots/Ryan/R3.1_2.png">
            <a:extLst>
              <a:ext uri="{FF2B5EF4-FFF2-40B4-BE49-F238E27FC236}">
                <a16:creationId xmlns:a16="http://schemas.microsoft.com/office/drawing/2014/main" xmlns="" id="{230C1236-6B67-4146-A0C2-1C56D0201A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4778" y="2246066"/>
            <a:ext cx="9122443" cy="3397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5070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B3CCAC22-1DAA-47E5-A710-25B9E7DACC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E54EA-8D4C-4FED-9507-2FCA8636D5A2}" type="datetime1">
              <a:rPr lang="en-CA" smtClean="0"/>
              <a:t>2018-04-10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5E0CEB3D-4EE8-41AF-B0EE-16019AEA89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Canada Car Accident 1999 - 2014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55CA334A-580C-4DA3-81DE-71D46513A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BA573-75C7-4F76-9E41-A029C3D4CF07}" type="slidenum">
              <a:rPr lang="en-CA" smtClean="0"/>
              <a:t>15</a:t>
            </a:fld>
            <a:endParaRPr lang="en-CA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xmlns="" id="{56A3A3C6-EB9D-4388-B90F-9CAD5D751B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b="0" i="1" dirty="0"/>
              <a:t>Analysis - </a:t>
            </a:r>
            <a:r>
              <a:rPr lang="en-US" dirty="0"/>
              <a:t/>
            </a:r>
            <a:br>
              <a:rPr lang="en-US" dirty="0"/>
            </a:br>
            <a:r>
              <a:rPr lang="en-CA" dirty="0"/>
              <a:t>7. Person sex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xmlns="" id="{0F913B5A-0BC2-4040-82A2-756800CA229E}"/>
              </a:ext>
            </a:extLst>
          </p:cNvPr>
          <p:cNvGrpSpPr/>
          <p:nvPr/>
        </p:nvGrpSpPr>
        <p:grpSpPr>
          <a:xfrm>
            <a:off x="226183" y="2035863"/>
            <a:ext cx="11495456" cy="3781154"/>
            <a:chOff x="226183" y="2035863"/>
            <a:chExt cx="11495456" cy="3781154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xmlns="" id="{84425A8E-0891-4815-BE92-FB0CB919D7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6183" y="2035863"/>
              <a:ext cx="5823807" cy="3765685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xmlns="" id="{60ABB9C0-53D6-4B95-81CF-1BB69F0CD8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80541" y="2051332"/>
              <a:ext cx="5541098" cy="3765685"/>
            </a:xfrm>
            <a:prstGeom prst="rect">
              <a:avLst/>
            </a:prstGeom>
          </p:spPr>
        </p:pic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0DDB69C1-29D2-431A-BDF1-34EE83CFF4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262" y="2035863"/>
            <a:ext cx="10009431" cy="4305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716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90657135-05A3-4EDE-8ABF-350BAEA3DF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E54EA-8D4C-4FED-9507-2FCA8636D5A2}" type="datetime1">
              <a:rPr lang="en-CA" smtClean="0"/>
              <a:t>2018-04-10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1A628094-EB4B-463A-843A-0C9697D04E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Canada Car Accident 1999 - 2014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2D305100-69ED-4D71-9464-7CC6225BE5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BA573-75C7-4F76-9E41-A029C3D4CF07}" type="slidenum">
              <a:rPr lang="en-CA" smtClean="0"/>
              <a:t>16</a:t>
            </a:fld>
            <a:endParaRPr lang="en-CA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xmlns="" id="{6929DEB9-7D2A-4776-A3B3-CBD14DE66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b="0" i="1" dirty="0"/>
              <a:t>Analysis - 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8. </a:t>
            </a:r>
            <a:r>
              <a:rPr lang="en-CA" dirty="0"/>
              <a:t>Person age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CA521E86-7E24-4188-AC51-EE1F64B5F4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740" y="1983916"/>
            <a:ext cx="9693913" cy="35907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934C2987-2648-46FE-A639-9266D96E8B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251" y="1970363"/>
            <a:ext cx="9489037" cy="3590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882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E9C8C731-BA96-4A75-ABC3-20F69F20EE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E54EA-8D4C-4FED-9507-2FCA8636D5A2}" type="datetime1">
              <a:rPr lang="en-CA" smtClean="0"/>
              <a:t>2018-04-10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93DD418-0CE2-4886-84ED-D7C467230F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Canada Car Accident 1999 - 2014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6518BE1F-6F39-4CA3-9BB2-33F412A970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BA573-75C7-4F76-9E41-A029C3D4CF07}" type="slidenum">
              <a:rPr lang="en-CA" smtClean="0"/>
              <a:t>17</a:t>
            </a:fld>
            <a:endParaRPr lang="en-CA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xmlns="" id="{5464C7D2-EAD3-404D-BD3F-58D8A586A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b="0" i="1" dirty="0"/>
              <a:t>Analysis - 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9.</a:t>
            </a:r>
            <a:r>
              <a:rPr lang="en-CA" dirty="0"/>
              <a:t> Road user class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xmlns="" id="{E4C0819B-A099-4C03-AC63-7758A79DD06B}"/>
              </a:ext>
            </a:extLst>
          </p:cNvPr>
          <p:cNvGrpSpPr/>
          <p:nvPr/>
        </p:nvGrpSpPr>
        <p:grpSpPr>
          <a:xfrm>
            <a:off x="219001" y="2022851"/>
            <a:ext cx="11324808" cy="3764338"/>
            <a:chOff x="219001" y="2022851"/>
            <a:chExt cx="11753998" cy="3886376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xmlns="" id="{9C5CE6DC-686B-496C-9E7B-BE0B8428E99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9001" y="2022851"/>
              <a:ext cx="6010461" cy="3886376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xmlns="" id="{8A4CC678-8FF2-459E-ACBD-F5EBC898E7C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54307" y="2022851"/>
              <a:ext cx="5718692" cy="3886376"/>
            </a:xfrm>
            <a:prstGeom prst="rect">
              <a:avLst/>
            </a:prstGeom>
          </p:spPr>
        </p:pic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B4613D79-A0E7-4FDC-90A8-6F185C38FE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072" y="2217357"/>
            <a:ext cx="10047883" cy="4321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992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72CF051-F676-4D55-AECC-CE7A57591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·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7C7BA5B4-C55C-46C0-8C93-13C057BC64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80C4E281-98F8-44EC-8F50-8CC67509F7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E54EA-8D4C-4FED-9507-2FCA8636D5A2}" type="datetime1">
              <a:rPr lang="en-CA" smtClean="0"/>
              <a:t>2018-04-10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A6BB36E2-805D-4264-B204-15A3672FDD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Canada Car Accident 1999 - 2014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7176020E-8D3A-44F7-B0E4-34211AE1F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BA573-75C7-4F76-9E41-A029C3D4CF07}" type="slidenum">
              <a:rPr lang="en-CA" smtClean="0"/>
              <a:t>18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10009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12E1486-59CE-4082-B9AB-7F75E516D7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93AE271-6FCA-4170-8327-9F06CED7E0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A81AF880-7FB8-45B1-ADBC-20C7CD95F3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E54EA-8D4C-4FED-9507-2FCA8636D5A2}" type="datetime1">
              <a:rPr lang="en-CA" smtClean="0"/>
              <a:t>2018-04-10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C77D25C8-8170-450B-8AB8-4C424B78D5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Canada Car Accident 1999 - 2014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B55A68F-4E81-4D4B-8074-FDAA21A7CD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BA573-75C7-4F76-9E41-A029C3D4CF07}" type="slidenum">
              <a:rPr lang="en-CA" smtClean="0"/>
              <a:t>19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26696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Canada Car Accident 1999 - 2014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en-US" b="1" u="sng" dirty="0"/>
              <a:t>Data Preparation</a:t>
            </a:r>
          </a:p>
          <a:p>
            <a:pPr>
              <a:lnSpc>
                <a:spcPct val="200000"/>
              </a:lnSpc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Analysis</a:t>
            </a:r>
          </a:p>
          <a:p>
            <a:pPr>
              <a:lnSpc>
                <a:spcPct val="200000"/>
              </a:lnSpc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Conclusions</a:t>
            </a:r>
          </a:p>
          <a:p>
            <a:pPr>
              <a:lnSpc>
                <a:spcPct val="200000"/>
              </a:lnSpc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Appendix</a:t>
            </a:r>
            <a:endParaRPr lang="en-CA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03986-43CF-4183-971E-FBE684FCDBEF}" type="slidenum">
              <a:rPr lang="en-CA" smtClean="0"/>
              <a:pPr/>
              <a:t>2</a:t>
            </a:fld>
            <a:endParaRPr lang="en-CA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5D7DE-186A-4892-8D98-071771C95811}" type="datetime1">
              <a:rPr lang="en-CA" smtClean="0"/>
              <a:t>2018-04-10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dirty="0"/>
              <a:t>Canada Car Accident 1999 - 2014</a:t>
            </a:r>
          </a:p>
        </p:txBody>
      </p:sp>
    </p:spTree>
    <p:extLst>
      <p:ext uri="{BB962C8B-B14F-4D97-AF65-F5344CB8AC3E}">
        <p14:creationId xmlns:p14="http://schemas.microsoft.com/office/powerpoint/2010/main" val="502420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Canada Car Accident 1999 - 2014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Data Preparation</a:t>
            </a:r>
          </a:p>
          <a:p>
            <a:pPr>
              <a:lnSpc>
                <a:spcPct val="200000"/>
              </a:lnSpc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Analysis</a:t>
            </a:r>
          </a:p>
          <a:p>
            <a:pPr>
              <a:lnSpc>
                <a:spcPct val="200000"/>
              </a:lnSpc>
            </a:pPr>
            <a:r>
              <a:rPr lang="en-US" b="1" u="sng" dirty="0"/>
              <a:t>Conclusions</a:t>
            </a:r>
          </a:p>
          <a:p>
            <a:pPr>
              <a:lnSpc>
                <a:spcPct val="200000"/>
              </a:lnSpc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Appendix</a:t>
            </a:r>
            <a:endParaRPr lang="en-CA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03986-43CF-4183-971E-FBE684FCDBEF}" type="slidenum">
              <a:rPr lang="en-CA" smtClean="0"/>
              <a:pPr/>
              <a:t>20</a:t>
            </a:fld>
            <a:endParaRPr lang="en-CA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5D7DE-186A-4892-8D98-071771C95811}" type="datetime1">
              <a:rPr lang="en-CA" smtClean="0"/>
              <a:t>2018-04-10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dirty="0"/>
              <a:t>Canada Car Accident 1999 - 2014</a:t>
            </a:r>
          </a:p>
        </p:txBody>
      </p:sp>
    </p:spTree>
    <p:extLst>
      <p:ext uri="{BB962C8B-B14F-4D97-AF65-F5344CB8AC3E}">
        <p14:creationId xmlns:p14="http://schemas.microsoft.com/office/powerpoint/2010/main" val="200853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b="0" i="1" dirty="0"/>
              <a:t>Conclusions - 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Title</a:t>
            </a:r>
            <a:endParaRPr lang="en-CA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5A117-9AD8-4CB7-AE1C-DFF8007FE590}" type="datetime1">
              <a:rPr lang="en-CA" smtClean="0"/>
              <a:t>2018-04-10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Canada Car Accident 1999 - 2014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03986-43CF-4183-971E-FBE684FCDBEF}" type="slidenum">
              <a:rPr lang="en-CA" smtClean="0"/>
              <a:pPr/>
              <a:t>21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687680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b="0" i="1" dirty="0"/>
              <a:t>Conclusions - 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Title</a:t>
            </a:r>
            <a:endParaRPr lang="en-CA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5A117-9AD8-4CB7-AE1C-DFF8007FE590}" type="datetime1">
              <a:rPr lang="en-CA" smtClean="0"/>
              <a:t>2018-04-10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Canada Car Accident 1999 - 2014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03986-43CF-4183-971E-FBE684FCDBEF}" type="slidenum">
              <a:rPr lang="en-CA" smtClean="0"/>
              <a:pPr/>
              <a:t>22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544055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b="0" i="1" dirty="0"/>
              <a:t>Conclusions - 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Title</a:t>
            </a:r>
            <a:endParaRPr lang="en-CA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5A117-9AD8-4CB7-AE1C-DFF8007FE590}" type="datetime1">
              <a:rPr lang="en-CA" smtClean="0"/>
              <a:t>2018-04-10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Canada Car Accident 1999 - 2014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03986-43CF-4183-971E-FBE684FCDBEF}" type="slidenum">
              <a:rPr lang="en-CA" smtClean="0"/>
              <a:pPr/>
              <a:t>23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907289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b="0" i="1" dirty="0"/>
              <a:t>Conclusions - 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Title</a:t>
            </a:r>
            <a:endParaRPr lang="en-CA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5A117-9AD8-4CB7-AE1C-DFF8007FE590}" type="datetime1">
              <a:rPr lang="en-CA" smtClean="0"/>
              <a:t>2018-04-10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Canada Car Accident 1999 - 2014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03986-43CF-4183-971E-FBE684FCDBEF}" type="slidenum">
              <a:rPr lang="en-CA" smtClean="0"/>
              <a:pPr/>
              <a:t>24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646791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Canada Car Accident 1999 - 2014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Data Preparation</a:t>
            </a:r>
          </a:p>
          <a:p>
            <a:pPr>
              <a:lnSpc>
                <a:spcPct val="200000"/>
              </a:lnSpc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Analysis</a:t>
            </a:r>
          </a:p>
          <a:p>
            <a:pPr>
              <a:lnSpc>
                <a:spcPct val="200000"/>
              </a:lnSpc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Conclusions</a:t>
            </a:r>
          </a:p>
          <a:p>
            <a:pPr>
              <a:lnSpc>
                <a:spcPct val="200000"/>
              </a:lnSpc>
            </a:pPr>
            <a:r>
              <a:rPr lang="en-US" b="1" u="sng" dirty="0"/>
              <a:t>Appendix</a:t>
            </a:r>
            <a:endParaRPr lang="en-CA" b="1" u="sn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03986-43CF-4183-971E-FBE684FCDBEF}" type="slidenum">
              <a:rPr lang="en-CA" smtClean="0"/>
              <a:pPr/>
              <a:t>25</a:t>
            </a:fld>
            <a:endParaRPr lang="en-CA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5D7DE-186A-4892-8D98-071771C95811}" type="datetime1">
              <a:rPr lang="en-CA" smtClean="0"/>
              <a:t>2018-04-10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dirty="0"/>
              <a:t>Canada Car Accident 1999 - 2014</a:t>
            </a:r>
          </a:p>
        </p:txBody>
      </p:sp>
    </p:spTree>
    <p:extLst>
      <p:ext uri="{BB962C8B-B14F-4D97-AF65-F5344CB8AC3E}">
        <p14:creationId xmlns:p14="http://schemas.microsoft.com/office/powerpoint/2010/main" val="3241483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b="0" i="1" dirty="0"/>
              <a:t>Section - 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Title</a:t>
            </a:r>
            <a:endParaRPr lang="en-CA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5A117-9AD8-4CB7-AE1C-DFF8007FE590}" type="datetime1">
              <a:rPr lang="en-CA" smtClean="0"/>
              <a:t>2018-04-10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Canada Car Accident 1999 - 2014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03986-43CF-4183-971E-FBE684FCDBEF}" type="slidenum">
              <a:rPr lang="en-CA" smtClean="0"/>
              <a:pPr/>
              <a:t>26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5550716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Canada Car Accident 1999 - 2014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03986-43CF-4183-971E-FBE684FCDBEF}" type="slidenum">
              <a:rPr lang="en-CA" smtClean="0"/>
              <a:pPr/>
              <a:t>27</a:t>
            </a:fld>
            <a:endParaRPr lang="en-CA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5D7DE-186A-4892-8D98-071771C95811}" type="datetime1">
              <a:rPr lang="en-CA" smtClean="0"/>
              <a:t>2018-04-10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dirty="0"/>
              <a:t>Canada Car Accident 1999 - 2014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886" y="1888154"/>
            <a:ext cx="3260598" cy="4071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5609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Canada Car Accident 1999 - 2014</a:t>
            </a:r>
            <a:endParaRPr lang="en-CA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5A117-9AD8-4CB7-AE1C-DFF8007FE590}" type="datetime1">
              <a:rPr lang="en-CA" smtClean="0"/>
              <a:t>2018-04-10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Canada Car Accident 1999 - 2014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03986-43CF-4183-971E-FBE684FCDBEF}" type="slidenum">
              <a:rPr lang="en-CA" smtClean="0"/>
              <a:pPr/>
              <a:t>28</a:t>
            </a:fld>
            <a:endParaRPr lang="en-CA" dirty="0"/>
          </a:p>
        </p:txBody>
      </p:sp>
      <p:sp>
        <p:nvSpPr>
          <p:cNvPr id="8" name="Rectangle 7"/>
          <p:cNvSpPr/>
          <p:nvPr/>
        </p:nvSpPr>
        <p:spPr>
          <a:xfrm>
            <a:off x="2712789" y="3210900"/>
            <a:ext cx="6526422" cy="14465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8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0901363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b="0" i="1" dirty="0"/>
              <a:t>Data Preparation - 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Data Source</a:t>
            </a:r>
            <a:endParaRPr lang="en-CA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5A117-9AD8-4CB7-AE1C-DFF8007FE590}" type="datetime1">
              <a:rPr lang="en-CA" smtClean="0"/>
              <a:t>2018-04-10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Canada Car Accident 1999 - 2014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03986-43CF-4183-971E-FBE684FCDBEF}" type="slidenum">
              <a:rPr lang="en-CA" smtClean="0"/>
              <a:pPr/>
              <a:t>3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569663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b="0" i="1" dirty="0"/>
              <a:t>Data Preparation - 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Data Quality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E54EA-8D4C-4FED-9507-2FCA8636D5A2}" type="datetime1">
              <a:rPr lang="en-CA" smtClean="0"/>
              <a:t>2018-04-10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Canada Car Accident 1999 - 2014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BA573-75C7-4F76-9E41-A029C3D4CF07}" type="slidenum">
              <a:rPr lang="en-CA" smtClean="0"/>
              <a:t>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88216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b="0" i="1" dirty="0"/>
              <a:t>Data Preparation - 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Data Loading &amp; Preparation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E54EA-8D4C-4FED-9507-2FCA8636D5A2}" type="datetime1">
              <a:rPr lang="en-CA" smtClean="0"/>
              <a:t>2018-04-10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Canada Car Accident 1999 - 2014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BA573-75C7-4F76-9E41-A029C3D4CF07}" type="slidenum">
              <a:rPr lang="en-CA" smtClean="0"/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53984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b="0" i="1" dirty="0"/>
              <a:t>Data Preparation - 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dirty="0"/>
              <a:t>Challenge Faced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E54EA-8D4C-4FED-9507-2FCA8636D5A2}" type="datetime1">
              <a:rPr lang="en-CA" smtClean="0"/>
              <a:t>2018-04-10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Canada Car Accident 1999 - 2014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BA573-75C7-4F76-9E41-A029C3D4CF07}" type="slidenum">
              <a:rPr lang="en-CA" smtClean="0"/>
              <a:t>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62187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Canada Car Accident 1999 - 2014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Data Preparation</a:t>
            </a:r>
          </a:p>
          <a:p>
            <a:pPr>
              <a:lnSpc>
                <a:spcPct val="200000"/>
              </a:lnSpc>
            </a:pPr>
            <a:r>
              <a:rPr lang="en-US" b="1" u="sng" dirty="0"/>
              <a:t>Analysis</a:t>
            </a:r>
          </a:p>
          <a:p>
            <a:pPr>
              <a:lnSpc>
                <a:spcPct val="200000"/>
              </a:lnSpc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Conclusions</a:t>
            </a:r>
          </a:p>
          <a:p>
            <a:pPr>
              <a:lnSpc>
                <a:spcPct val="200000"/>
              </a:lnSpc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Appendix</a:t>
            </a:r>
            <a:endParaRPr lang="en-CA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03986-43CF-4183-971E-FBE684FCDBEF}" type="slidenum">
              <a:rPr lang="en-CA" smtClean="0"/>
              <a:pPr/>
              <a:t>7</a:t>
            </a:fld>
            <a:endParaRPr lang="en-CA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5D7DE-186A-4892-8D98-071771C95811}" type="datetime1">
              <a:rPr lang="en-CA" smtClean="0"/>
              <a:t>2018-04-10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dirty="0"/>
              <a:t>Canada Car Accident 1999 - 2014</a:t>
            </a:r>
          </a:p>
        </p:txBody>
      </p:sp>
    </p:spTree>
    <p:extLst>
      <p:ext uri="{BB962C8B-B14F-4D97-AF65-F5344CB8AC3E}">
        <p14:creationId xmlns:p14="http://schemas.microsoft.com/office/powerpoint/2010/main" val="2162338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5CF99B3C-693C-495E-A1DD-8048709B4CDC}"/>
              </a:ext>
            </a:extLst>
          </p:cNvPr>
          <p:cNvGrpSpPr/>
          <p:nvPr/>
        </p:nvGrpSpPr>
        <p:grpSpPr>
          <a:xfrm>
            <a:off x="312507" y="1470457"/>
            <a:ext cx="11566987" cy="4885893"/>
            <a:chOff x="312507" y="1470457"/>
            <a:chExt cx="11566987" cy="4885893"/>
          </a:xfrm>
        </p:grpSpPr>
        <p:pic>
          <p:nvPicPr>
            <p:cNvPr id="1026" name="Picture 2" descr="https://raw.githubusercontent.com/rynho/3250-G3/master/plots/Boris/Number%20of%20collisions%20(15%20years).png">
              <a:extLst>
                <a:ext uri="{FF2B5EF4-FFF2-40B4-BE49-F238E27FC236}">
                  <a16:creationId xmlns:a16="http://schemas.microsoft.com/office/drawing/2014/main" xmlns="" id="{53673147-5F14-4A89-BEE1-1B08E558F3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3009" y="1470457"/>
              <a:ext cx="7646396" cy="28518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https://raw.githubusercontent.com/rynho/3250-G3/master/plots/Boris/Number%20of%20collisions%20(5%20years).png">
              <a:extLst>
                <a:ext uri="{FF2B5EF4-FFF2-40B4-BE49-F238E27FC236}">
                  <a16:creationId xmlns:a16="http://schemas.microsoft.com/office/drawing/2014/main" xmlns="" id="{F6E868BF-4FC6-4F04-AEF8-88265B51710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2507" y="4232973"/>
              <a:ext cx="5783493" cy="21233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https://raw.githubusercontent.com/rynho/3250-G3/master/plots/Boris/Fatal%20collisions%20(5%20years).png">
              <a:extLst>
                <a:ext uri="{FF2B5EF4-FFF2-40B4-BE49-F238E27FC236}">
                  <a16:creationId xmlns:a16="http://schemas.microsoft.com/office/drawing/2014/main" xmlns="" id="{00C0AC3F-279F-4F3F-B502-AB8D2B4533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5522" y="4232972"/>
              <a:ext cx="5703972" cy="21233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576000" y="216000"/>
            <a:ext cx="10800000" cy="1296000"/>
          </a:xfrm>
        </p:spPr>
        <p:txBody>
          <a:bodyPr>
            <a:normAutofit/>
          </a:bodyPr>
          <a:lstStyle/>
          <a:p>
            <a:r>
              <a:rPr lang="en-US" sz="2400" b="0" i="1" dirty="0"/>
              <a:t>Analysis - 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1.</a:t>
            </a:r>
            <a:r>
              <a:rPr lang="en-CA" dirty="0"/>
              <a:t> Fatal and Non-Fatal </a:t>
            </a:r>
            <a:r>
              <a:rPr lang="en-US" dirty="0"/>
              <a:t>C</a:t>
            </a:r>
            <a:r>
              <a:rPr lang="en-CA" dirty="0" err="1"/>
              <a:t>ollision</a:t>
            </a:r>
            <a:r>
              <a:rPr lang="en-CA" dirty="0"/>
              <a:t>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5A117-9AD8-4CB7-AE1C-DFF8007FE590}" type="datetime1">
              <a:rPr lang="en-CA" smtClean="0"/>
              <a:t>2018-04-10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Canada Car Accident 1999 - 2014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03986-43CF-4183-971E-FBE684FCDBEF}" type="slidenum">
              <a:rPr lang="en-CA" smtClean="0"/>
              <a:pPr/>
              <a:t>8</a:t>
            </a:fld>
            <a:endParaRPr lang="en-CA" dirty="0"/>
          </a:p>
        </p:txBody>
      </p:sp>
      <p:pic>
        <p:nvPicPr>
          <p:cNvPr id="1034" name="Picture 10" descr="https://raw.githubusercontent.com/rynho/3250-G3/master/plots/Boris/Autocorrelation.png">
            <a:extLst>
              <a:ext uri="{FF2B5EF4-FFF2-40B4-BE49-F238E27FC236}">
                <a16:creationId xmlns:a16="http://schemas.microsoft.com/office/drawing/2014/main" xmlns="" id="{4221CD77-506B-4C2B-A04A-96A1B605FA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1520" y="2630474"/>
            <a:ext cx="8767224" cy="3084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9153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576000" y="155842"/>
            <a:ext cx="10800000" cy="1296000"/>
          </a:xfrm>
        </p:spPr>
        <p:txBody>
          <a:bodyPr>
            <a:normAutofit/>
          </a:bodyPr>
          <a:lstStyle/>
          <a:p>
            <a:r>
              <a:rPr lang="en-US" sz="2400" b="0" i="1" dirty="0"/>
              <a:t>Analysis - 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2. </a:t>
            </a:r>
            <a:r>
              <a:rPr lang="en-CA" dirty="0"/>
              <a:t>Collision Risk by Week Day and Day Hour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5A117-9AD8-4CB7-AE1C-DFF8007FE590}" type="datetime1">
              <a:rPr lang="en-CA" smtClean="0"/>
              <a:t>2018-04-10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Canada Car Accident 1999 - 2014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03986-43CF-4183-971E-FBE684FCDBEF}" type="slidenum">
              <a:rPr lang="en-CA" smtClean="0"/>
              <a:pPr/>
              <a:t>9</a:t>
            </a:fld>
            <a:endParaRPr lang="en-CA" dirty="0"/>
          </a:p>
        </p:txBody>
      </p:sp>
      <p:pic>
        <p:nvPicPr>
          <p:cNvPr id="2050" name="Picture 2" descr="https://raw.githubusercontent.com/rynho/3250-G3/master/plots/Boris/collision%20be%20week%20day.png">
            <a:extLst>
              <a:ext uri="{FF2B5EF4-FFF2-40B4-BE49-F238E27FC236}">
                <a16:creationId xmlns:a16="http://schemas.microsoft.com/office/drawing/2014/main" xmlns="" id="{67A64D95-C52B-4310-8072-D730056AC4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515" y="1586059"/>
            <a:ext cx="4616488" cy="2866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raw.githubusercontent.com/rynho/3250-G3/master/plots/Boris/collisions%20by%20day%20hour.png">
            <a:extLst>
              <a:ext uri="{FF2B5EF4-FFF2-40B4-BE49-F238E27FC236}">
                <a16:creationId xmlns:a16="http://schemas.microsoft.com/office/drawing/2014/main" xmlns="" id="{2D4234A1-D38C-4D5C-8704-AFE956CC99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7003" y="3555110"/>
            <a:ext cx="7023498" cy="2624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6426468D-BBAC-4E50-A39E-E81C68F5862D}"/>
              </a:ext>
            </a:extLst>
          </p:cNvPr>
          <p:cNvSpPr txBox="1"/>
          <p:nvPr/>
        </p:nvSpPr>
        <p:spPr>
          <a:xfrm>
            <a:off x="7159870" y="2319554"/>
            <a:ext cx="38971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400" b="1" dirty="0">
                <a:solidFill>
                  <a:srgbClr val="008000"/>
                </a:solidFill>
              </a:rPr>
              <a:t>Day Hour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A48C9E91-83C7-402F-96AA-3F25BFF9D278}"/>
              </a:ext>
            </a:extLst>
          </p:cNvPr>
          <p:cNvSpPr txBox="1"/>
          <p:nvPr/>
        </p:nvSpPr>
        <p:spPr>
          <a:xfrm>
            <a:off x="1207553" y="4867530"/>
            <a:ext cx="39602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400" b="1" dirty="0">
                <a:solidFill>
                  <a:srgbClr val="0070C0"/>
                </a:solidFill>
              </a:rPr>
              <a:t>W</a:t>
            </a:r>
            <a:r>
              <a:rPr lang="en-CA" sz="4400" b="1" dirty="0">
                <a:solidFill>
                  <a:srgbClr val="FF9900"/>
                </a:solidFill>
              </a:rPr>
              <a:t>e</a:t>
            </a:r>
            <a:r>
              <a:rPr lang="en-CA" sz="4400" b="1" dirty="0">
                <a:solidFill>
                  <a:srgbClr val="00B050"/>
                </a:solidFill>
              </a:rPr>
              <a:t>e</a:t>
            </a:r>
            <a:r>
              <a:rPr lang="en-CA" sz="4400" b="1" dirty="0">
                <a:solidFill>
                  <a:srgbClr val="FF0000"/>
                </a:solidFill>
              </a:rPr>
              <a:t>k</a:t>
            </a:r>
            <a:r>
              <a:rPr lang="en-CA" sz="4400" b="1" dirty="0"/>
              <a:t> </a:t>
            </a:r>
            <a:r>
              <a:rPr lang="en-CA" sz="4400" b="1" dirty="0">
                <a:solidFill>
                  <a:srgbClr val="7030A0"/>
                </a:solidFill>
              </a:rPr>
              <a:t>D</a:t>
            </a:r>
            <a:r>
              <a:rPr lang="en-CA" sz="4400" b="1" dirty="0">
                <a:solidFill>
                  <a:schemeClr val="accent2">
                    <a:lumMod val="50000"/>
                  </a:schemeClr>
                </a:solidFill>
              </a:rPr>
              <a:t>a</a:t>
            </a:r>
            <a:r>
              <a:rPr lang="en-CA" sz="4400" b="1" dirty="0">
                <a:solidFill>
                  <a:srgbClr val="FF99FF"/>
                </a:solidFill>
              </a:rPr>
              <a:t>y</a:t>
            </a:r>
          </a:p>
        </p:txBody>
      </p:sp>
    </p:spTree>
    <p:extLst>
      <p:ext uri="{BB962C8B-B14F-4D97-AF65-F5344CB8AC3E}">
        <p14:creationId xmlns:p14="http://schemas.microsoft.com/office/powerpoint/2010/main" val="3582909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TM10001104[[fn=Feathered]]</Template>
  <TotalTime>317</TotalTime>
  <Words>333</Words>
  <Application>Microsoft Office PowerPoint</Application>
  <PresentationFormat>Widescreen</PresentationFormat>
  <Paragraphs>132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Aharoni</vt:lpstr>
      <vt:lpstr>等线 Light</vt:lpstr>
      <vt:lpstr>Arial</vt:lpstr>
      <vt:lpstr>Calibri</vt:lpstr>
      <vt:lpstr>Calibri Light</vt:lpstr>
      <vt:lpstr>Office Theme</vt:lpstr>
      <vt:lpstr>Canada Car Accident 1999 - 2014</vt:lpstr>
      <vt:lpstr>Canada Car Accident 1999 - 2014</vt:lpstr>
      <vt:lpstr>Data Preparation -  Data Source</vt:lpstr>
      <vt:lpstr>Data Preparation -  Data Quality</vt:lpstr>
      <vt:lpstr>Data Preparation -  Data Loading &amp; Preparation</vt:lpstr>
      <vt:lpstr>Data Preparation -  Challenge Faced</vt:lpstr>
      <vt:lpstr>Canada Car Accident 1999 - 2014</vt:lpstr>
      <vt:lpstr>Analysis -  1. Fatal and Non-Fatal Collision </vt:lpstr>
      <vt:lpstr>Analysis -  2. Collision Risk by Week Day and Day Hour</vt:lpstr>
      <vt:lpstr>Analysis -  3. Road configuration, weather and traffic control</vt:lpstr>
      <vt:lpstr>Analysis -  4. Road Alignment</vt:lpstr>
      <vt:lpstr>Analysis -  5. Vehicle Type</vt:lpstr>
      <vt:lpstr>Analysis -  5. Vehicle Type &amp; Severity</vt:lpstr>
      <vt:lpstr>Analysis -  6. Vehicle Model Year</vt:lpstr>
      <vt:lpstr>Analysis -  7. Person sex</vt:lpstr>
      <vt:lpstr>Analysis -  8. Person age</vt:lpstr>
      <vt:lpstr>Analysis -  9. Road user class</vt:lpstr>
      <vt:lpstr>·</vt:lpstr>
      <vt:lpstr>PowerPoint Presentation</vt:lpstr>
      <vt:lpstr>Canada Car Accident 1999 - 2014</vt:lpstr>
      <vt:lpstr>Conclusions -  Title</vt:lpstr>
      <vt:lpstr>Conclusions -  Title</vt:lpstr>
      <vt:lpstr>Conclusions -  Title</vt:lpstr>
      <vt:lpstr>Conclusions -  Title</vt:lpstr>
      <vt:lpstr>Canada Car Accident 1999 - 2014</vt:lpstr>
      <vt:lpstr>Section -  Title</vt:lpstr>
      <vt:lpstr>Canada Car Accident 1999 - 2014</vt:lpstr>
      <vt:lpstr>Canada Car Accident 1999 - 2014</vt:lpstr>
    </vt:vector>
  </TitlesOfParts>
  <Company>Sun Life Financial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Ryan He</dc:creator>
  <cp:lastModifiedBy>Ryan He</cp:lastModifiedBy>
  <cp:revision>28</cp:revision>
  <dcterms:created xsi:type="dcterms:W3CDTF">2018-04-06T18:31:29Z</dcterms:created>
  <dcterms:modified xsi:type="dcterms:W3CDTF">2018-04-11T04:03:58Z</dcterms:modified>
</cp:coreProperties>
</file>